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3"/>
    <p:sldId id="264" r:id="rId4"/>
    <p:sldId id="270" r:id="rId5"/>
    <p:sldId id="265" r:id="rId6"/>
    <p:sldId id="266" r:id="rId7"/>
    <p:sldId id="267" r:id="rId8"/>
    <p:sldId id="268" r:id="rId9"/>
    <p:sldId id="278" r:id="rId10"/>
    <p:sldId id="279" r:id="rId11"/>
    <p:sldId id="280" r:id="rId12"/>
    <p:sldId id="276" r:id="rId13"/>
    <p:sldId id="269" r:id="rId14"/>
    <p:sldId id="284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15000"/>
          </a:blip>
          <a:stretch>
            <a:fillRect l="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518920" y="2717165"/>
            <a:ext cx="944245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4800">
                <a:latin typeface="Aardvark Sk8" charset="0"/>
                <a:ea typeface="FZXingKai-S04" charset="0"/>
              </a:rPr>
              <a:t>Test Driven Infrastructure</a:t>
            </a:r>
            <a:endParaRPr lang="x-none" altLang="en-US" sz="4800">
              <a:latin typeface="Aardvark Sk8" charset="0"/>
              <a:ea typeface="FZXingKai-S04" charset="0"/>
            </a:endParaRPr>
          </a:p>
          <a:p>
            <a:pPr algn="ctr"/>
            <a:r>
              <a:rPr lang="x-none" altLang="en-US">
                <a:latin typeface="Itty Bitty Notebook" charset="0"/>
                <a:ea typeface="FZXingKai-S04" charset="0"/>
              </a:rPr>
              <a:t>Fabio G. Martins</a:t>
            </a:r>
            <a:endParaRPr lang="x-none" altLang="en-US">
              <a:latin typeface="Itty Bitty Notebook" charset="0"/>
              <a:ea typeface="FZXingKai-S04" charset="0"/>
            </a:endParaRPr>
          </a:p>
        </p:txBody>
      </p:sp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24890" y="5319395"/>
            <a:ext cx="3986530" cy="1249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>
                <a:latin typeface="Itty Bitty Notebook" charset="0"/>
                <a:ea typeface="FZXingKai-S04" charset="0"/>
                <a:cs typeface="+mn-lt"/>
              </a:rPr>
              <a:t>https://github.com/fabiogoma</a:t>
            </a:r>
            <a:endParaRPr lang="x-none" altLang="en-US" sz="1400">
              <a:latin typeface="Itty Bitty Notebook" charset="0"/>
              <a:ea typeface="FZXingKai-S04" charset="0"/>
              <a:cs typeface="+mn-lt"/>
            </a:endParaRPr>
          </a:p>
          <a:p>
            <a:endParaRPr lang="x-none" altLang="en-US" sz="1400">
              <a:latin typeface="Itty Bitty Notebook" charset="0"/>
              <a:ea typeface="FZXingKai-S04" charset="0"/>
              <a:cs typeface="+mn-lt"/>
            </a:endParaRPr>
          </a:p>
          <a:p>
            <a:r>
              <a:rPr lang="x-none" altLang="en-US" sz="1600">
                <a:latin typeface="Itty Bitty Notebook" charset="0"/>
                <a:ea typeface="FZXingKai-S04" charset="0"/>
                <a:sym typeface="+mn-ea"/>
              </a:rPr>
              <a:t>https://www.linkedin.com/in/fabiogoma</a:t>
            </a:r>
            <a:endParaRPr lang="x-none" altLang="en-US" sz="1400">
              <a:latin typeface="Itty Bitty Notebook" charset="0"/>
              <a:ea typeface="FZXingKai-S04" charset="0"/>
              <a:cs typeface="+mn-lt"/>
              <a:sym typeface="+mn-ea"/>
            </a:endParaRPr>
          </a:p>
          <a:p>
            <a:endParaRPr lang="x-none" altLang="en-US" sz="1400">
              <a:latin typeface="Itty Bitty Notebook" charset="0"/>
              <a:ea typeface="FZXingKai-S04" charset="0"/>
              <a:cs typeface="+mn-lt"/>
              <a:sym typeface="+mn-ea"/>
            </a:endParaRPr>
          </a:p>
          <a:p>
            <a:r>
              <a:rPr lang="x-none" altLang="en-US" sz="1600">
                <a:latin typeface="Itty Bitty Notebook" charset="0"/>
                <a:ea typeface="FZXingKai-S04" charset="0"/>
                <a:cs typeface="+mn-lt"/>
                <a:sym typeface="+mn-ea"/>
              </a:rPr>
              <a:t>fabio.goncalves.martins@ing.nl</a:t>
            </a:r>
            <a:endParaRPr lang="x-none" altLang="en-US" sz="1600">
              <a:latin typeface="Itty Bitty Notebook" charset="0"/>
              <a:ea typeface="FZXingKai-S04" charset="0"/>
              <a:cs typeface="+mn-lt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1495" y="5212080"/>
            <a:ext cx="74358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FontAwesome" charset="0"/>
              </a:rPr>
              <a:t></a:t>
            </a:r>
            <a:endParaRPr lang="en-US" sz="200">
              <a:latin typeface="FontAwesome" charset="0"/>
            </a:endParaRPr>
          </a:p>
          <a:p>
            <a:endParaRPr lang="en-US" sz="200">
              <a:latin typeface="FontAwesome" charset="0"/>
            </a:endParaRPr>
          </a:p>
          <a:p>
            <a:r>
              <a:rPr lang="en-US" sz="2800">
                <a:solidFill>
                  <a:srgbClr val="0070C0"/>
                </a:solidFill>
                <a:latin typeface="FontAwesome" charset="0"/>
              </a:rPr>
              <a:t></a:t>
            </a:r>
            <a:endParaRPr lang="en-US" sz="200">
              <a:solidFill>
                <a:srgbClr val="0070C0"/>
              </a:solidFill>
              <a:latin typeface="FontAwesome" charset="0"/>
            </a:endParaRPr>
          </a:p>
          <a:p>
            <a:endParaRPr lang="en-US" sz="200">
              <a:solidFill>
                <a:srgbClr val="0070C0"/>
              </a:solidFill>
              <a:latin typeface="FontAwesome" charset="0"/>
            </a:endParaRPr>
          </a:p>
          <a:p>
            <a:r>
              <a:rPr lang="en-US" sz="2400">
                <a:solidFill>
                  <a:schemeClr val="accent2"/>
                </a:solidFill>
                <a:latin typeface="FontAwesome" charset="0"/>
              </a:rPr>
              <a:t></a:t>
            </a:r>
            <a:endParaRPr lang="en-US" sz="2400">
              <a:solidFill>
                <a:schemeClr val="accent2"/>
              </a:solidFill>
              <a:latin typeface="FontAwesome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3" name="Picture 2" descr="serverspec-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10" y="2940050"/>
            <a:ext cx="333946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5" name="Picture 4" descr="toolbo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-290195"/>
            <a:ext cx="6501765" cy="6501765"/>
          </a:xfrm>
          <a:prstGeom prst="rect">
            <a:avLst/>
          </a:prstGeom>
        </p:spPr>
      </p:pic>
      <p:graphicFrame>
        <p:nvGraphicFramePr>
          <p:cNvPr id="7" name="Table 6"/>
          <p:cNvGraphicFramePr/>
          <p:nvPr/>
        </p:nvGraphicFramePr>
        <p:xfrm>
          <a:off x="4000500" y="3657600"/>
          <a:ext cx="381254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535"/>
                <a:gridCol w="2453005"/>
              </a:tblGrid>
              <a:tr h="36576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x-none" altLang="en-US" sz="1800">
                          <a:solidFill>
                            <a:schemeClr val="bg1"/>
                          </a:solidFill>
                          <a:latin typeface="Aardvark Sk8" charset="0"/>
                          <a:ea typeface="FZXingKai-S04" charset="0"/>
                          <a:sym typeface="+mn-ea"/>
                        </a:rPr>
                        <a:t>Toolbox</a:t>
                      </a:r>
                      <a:endParaRPr lang="x-none" altLang="en-US" sz="1800">
                        <a:solidFill>
                          <a:schemeClr val="bg1"/>
                        </a:solidFill>
                        <a:latin typeface="Aardvark Sk8" charset="0"/>
                        <a:ea typeface="FZXingKai-S04" charset="0"/>
                        <a:sym typeface="+mn-ea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 b="0">
                          <a:solidFill>
                            <a:schemeClr val="dk1"/>
                          </a:solidFill>
                          <a:latin typeface="Itty Bitty Notebook" charset="0"/>
                          <a:ea typeface="FZXingKai-S04" charset="0"/>
                          <a:sym typeface="+mn-ea"/>
                        </a:rPr>
                        <a:t>Test </a:t>
                      </a: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Kitchen 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https://kitchen.ci/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Vagrant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https://www.vagrantup.com/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Ansible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https://www.ansible.com/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Virtualbox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https://www.virtualbox.org/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Serverspec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800">
                          <a:latin typeface="Itty Bitty Notebook" charset="0"/>
                          <a:ea typeface="FZXingKai-S04" charset="0"/>
                          <a:sym typeface="+mn-ea"/>
                        </a:rPr>
                        <a:t>http://serverspec.org/</a:t>
                      </a:r>
                      <a:endParaRPr lang="x-none" altLang="en-US" sz="1800">
                        <a:latin typeface="Itty Bitty Notebook" charset="0"/>
                        <a:ea typeface="FZXingKai-S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594225" y="5196840"/>
            <a:ext cx="249872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2800">
                <a:latin typeface="Aardvark Sk8" charset="0"/>
                <a:ea typeface="FZXingKai-S04" charset="0"/>
              </a:rPr>
              <a:t>Play time</a:t>
            </a:r>
            <a:endParaRPr lang="x-none" altLang="en-US" sz="2800">
              <a:latin typeface="Aardvark Sk8" charset="0"/>
              <a:ea typeface="FZXingKai-S04" charset="0"/>
            </a:endParaRPr>
          </a:p>
        </p:txBody>
      </p:sp>
      <p:pic>
        <p:nvPicPr>
          <p:cNvPr id="6" name="Picture 5" descr="play-ti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65" y="1070610"/>
            <a:ext cx="4628515" cy="4068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594225" y="5413375"/>
            <a:ext cx="249872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2800">
                <a:latin typeface="Aardvark Sk8" charset="0"/>
                <a:ea typeface="FZXingKai-S04" charset="0"/>
              </a:rPr>
              <a:t>Questions?</a:t>
            </a:r>
            <a:endParaRPr lang="x-none" altLang="en-US" sz="2800">
              <a:latin typeface="Aardvark Sk8" charset="0"/>
              <a:ea typeface="FZXingKai-S04" charset="0"/>
            </a:endParaRPr>
          </a:p>
        </p:txBody>
      </p:sp>
      <p:pic>
        <p:nvPicPr>
          <p:cNvPr id="3" name="Picture 2" descr="Goof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810260"/>
            <a:ext cx="3074035" cy="4565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5" name="Picture 4" descr="thumbs-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10" y="-132080"/>
            <a:ext cx="4704080" cy="66573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832985" y="5735955"/>
            <a:ext cx="194246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x-none" altLang="en-US" sz="2800">
                <a:latin typeface="Aardvark Sk8" charset="0"/>
                <a:ea typeface="FZXingKai-S04" charset="0"/>
              </a:rPr>
              <a:t>Thank you</a:t>
            </a:r>
            <a:endParaRPr lang="x-none" altLang="en-US" sz="2800">
              <a:latin typeface="Aardvark Sk8" charset="0"/>
              <a:ea typeface="FZXingKai-S0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56710" y="1981835"/>
            <a:ext cx="4025900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Revision Control Systems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Artifact Repositories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  <a:sym typeface="+mn-ea"/>
              </a:rPr>
              <a:t>Continuous Build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Continuous Integration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Test Driven Development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Behaviour Driven Development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Rubber Duck Debugging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Continuous Delivery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algn="l"/>
            <a:endParaRPr lang="x-none" altLang="en-US" sz="1600">
              <a:latin typeface="FZXingKai-S04" charset="0"/>
              <a:ea typeface="FZXingKai-S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04265" y="1012190"/>
            <a:ext cx="932942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 sz="4000">
                <a:latin typeface="Aardvark Sk8" charset="0"/>
                <a:ea typeface="FZXingKai-S04" charset="0"/>
              </a:rPr>
              <a:t>Software Development Techniques</a:t>
            </a:r>
            <a:endParaRPr lang="x-none" altLang="en-US" sz="4000">
              <a:latin typeface="Aardvark Sk8" charset="0"/>
              <a:ea typeface="FZXingKai-S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553710" y="1813560"/>
            <a:ext cx="5864225" cy="3322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Revision Control Systems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Artifact Repositories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  <a:sym typeface="+mn-ea"/>
              </a:rPr>
              <a:t>Continuous Build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Continuous Integration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Test Driven Development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Behaviour Driven Development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marL="285750" indent="-285750" algn="l">
              <a:buFont typeface="Arial" panose="02080604020202020204" charset="0"/>
              <a:buChar char="•"/>
            </a:pPr>
            <a:r>
              <a:rPr lang="x-none" altLang="en-US" sz="2800">
                <a:latin typeface="Itty Bitty Notebook" charset="0"/>
                <a:ea typeface="FZXingKai-S04" charset="0"/>
              </a:rPr>
              <a:t>Continuous Delivery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algn="l"/>
            <a:endParaRPr lang="x-none" altLang="en-US" sz="1600">
              <a:latin typeface="FZXingKai-S04" charset="0"/>
              <a:ea typeface="FZXingKai-S04" charset="0"/>
            </a:endParaRPr>
          </a:p>
        </p:txBody>
      </p:sp>
      <p:pic>
        <p:nvPicPr>
          <p:cNvPr id="7" name="Picture 6" descr="infrastructure_as_code_medi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90" y="1585595"/>
            <a:ext cx="2722245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883785" y="2385060"/>
            <a:ext cx="7072630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en-US" sz="2800">
                <a:latin typeface="Itty Bitty Notebook" charset="0"/>
                <a:ea typeface="FZXingKai-S04" charset="0"/>
              </a:rPr>
              <a:t>...</a:t>
            </a:r>
            <a:r>
              <a:rPr lang="en-US" sz="2800">
                <a:latin typeface="Itty Bitty Notebook" charset="0"/>
                <a:ea typeface="FZXingKai-S04" charset="0"/>
              </a:rPr>
              <a:t>writing the tests first, </a:t>
            </a:r>
            <a:r>
              <a:rPr lang="en-US" sz="2800">
                <a:solidFill>
                  <a:srgbClr val="FF0000"/>
                </a:solidFill>
                <a:latin typeface="Itty Bitty Notebook" charset="0"/>
                <a:ea typeface="FZXingKai-S04" charset="0"/>
              </a:rPr>
              <a:t>watching them fail</a:t>
            </a:r>
            <a:r>
              <a:rPr lang="en-US" sz="2800">
                <a:latin typeface="Itty Bitty Notebook" charset="0"/>
                <a:ea typeface="FZXingKai-S04" charset="0"/>
              </a:rPr>
              <a:t>, and then writing the code to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Itty Bitty Notebook" charset="0"/>
                <a:ea typeface="FZXingKai-S04" charset="0"/>
              </a:rPr>
              <a:t>make them pass</a:t>
            </a:r>
            <a:r>
              <a:rPr lang="en-US" sz="2800">
                <a:latin typeface="Itty Bitty Notebook" charset="0"/>
                <a:ea typeface="FZXingKai-S04" charset="0"/>
              </a:rPr>
              <a:t> is a great way to go</a:t>
            </a:r>
            <a:r>
              <a:rPr lang="x-none" altLang="en-US" sz="2800">
                <a:latin typeface="Itty Bitty Notebook" charset="0"/>
                <a:ea typeface="FZXingKai-S04" charset="0"/>
              </a:rPr>
              <a:t>...</a:t>
            </a:r>
            <a:endParaRPr lang="x-none" altLang="en-US" sz="2800">
              <a:latin typeface="Itty Bitty Notebook" charset="0"/>
              <a:ea typeface="FZXingKai-S04" charset="0"/>
            </a:endParaRPr>
          </a:p>
          <a:p>
            <a:pPr algn="l"/>
            <a:endParaRPr lang="x-none" altLang="en-US" sz="2800" b="1">
              <a:latin typeface="Itty Bitty Notebook" charset="0"/>
              <a:ea typeface="FZXingKai-S04" charset="0"/>
            </a:endParaRPr>
          </a:p>
          <a:p>
            <a:pPr algn="r"/>
            <a:r>
              <a:rPr lang="x-none" altLang="en-US" sz="2800">
                <a:latin typeface="Itty Bitty Notebook" charset="0"/>
                <a:ea typeface="FZXingKai-S04" charset="0"/>
              </a:rPr>
              <a:t>https://kitchen.ci</a:t>
            </a:r>
            <a:endParaRPr lang="x-none" altLang="en-US" sz="2800">
              <a:latin typeface="Itty Bitty Notebook" charset="0"/>
              <a:ea typeface="FZXingKai-S04" charset="0"/>
            </a:endParaRPr>
          </a:p>
        </p:txBody>
      </p:sp>
      <p:pic>
        <p:nvPicPr>
          <p:cNvPr id="3" name="Picture 2" descr="tdi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5" y="1741805"/>
            <a:ext cx="3694430" cy="2894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7" name="Picture 6" descr="Ansi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79395"/>
            <a:ext cx="1347470" cy="1347470"/>
          </a:xfrm>
          <a:prstGeom prst="rect">
            <a:avLst/>
          </a:prstGeom>
        </p:spPr>
      </p:pic>
      <p:pic>
        <p:nvPicPr>
          <p:cNvPr id="8" name="Picture 7" descr="test_kitch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276985"/>
            <a:ext cx="1296035" cy="1296035"/>
          </a:xfrm>
          <a:prstGeom prst="rect">
            <a:avLst/>
          </a:prstGeom>
        </p:spPr>
      </p:pic>
      <p:pic>
        <p:nvPicPr>
          <p:cNvPr id="9" name="Picture 8" descr="vagra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1067435"/>
            <a:ext cx="3042285" cy="1521460"/>
          </a:xfrm>
          <a:prstGeom prst="rect">
            <a:avLst/>
          </a:prstGeom>
        </p:spPr>
      </p:pic>
      <p:pic>
        <p:nvPicPr>
          <p:cNvPr id="10" name="Picture 9" descr="serverspec-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5" y="4959350"/>
            <a:ext cx="2923540" cy="617855"/>
          </a:xfrm>
          <a:prstGeom prst="rect">
            <a:avLst/>
          </a:prstGeom>
        </p:spPr>
      </p:pic>
      <p:pic>
        <p:nvPicPr>
          <p:cNvPr id="12" name="Picture 11" descr="Virtualbox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060" y="2994660"/>
            <a:ext cx="1334770" cy="1334770"/>
          </a:xfrm>
          <a:prstGeom prst="rect">
            <a:avLst/>
          </a:prstGeom>
        </p:spPr>
      </p:pic>
      <p:pic>
        <p:nvPicPr>
          <p:cNvPr id="3" name="Picture 2" descr="cento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085" y="3408680"/>
            <a:ext cx="3077210" cy="1036955"/>
          </a:xfrm>
          <a:prstGeom prst="rect">
            <a:avLst/>
          </a:prstGeom>
        </p:spPr>
      </p:pic>
      <p:pic>
        <p:nvPicPr>
          <p:cNvPr id="4" name="Picture 3" descr="fedor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545" y="4311650"/>
            <a:ext cx="2110740" cy="1104900"/>
          </a:xfrm>
          <a:prstGeom prst="rect">
            <a:avLst/>
          </a:prstGeom>
        </p:spPr>
      </p:pic>
      <p:pic>
        <p:nvPicPr>
          <p:cNvPr id="6" name="Picture 5" descr="nginx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2850" y="2640330"/>
            <a:ext cx="2026285" cy="427355"/>
          </a:xfrm>
          <a:prstGeom prst="rect">
            <a:avLst/>
          </a:prstGeom>
        </p:spPr>
      </p:pic>
      <p:pic>
        <p:nvPicPr>
          <p:cNvPr id="11" name="Picture 10" descr="tomca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0385" y="4966335"/>
            <a:ext cx="1657985" cy="11042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3" name="Picture 2" descr="kitchen-archite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" y="1129030"/>
            <a:ext cx="9371330" cy="48507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3" name="Picture 2" descr="kitchen-command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0" y="2089150"/>
            <a:ext cx="4228465" cy="2679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4" name="Picture 3" descr="Vagrantfi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2946400"/>
            <a:ext cx="398716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NG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015" y="102870"/>
            <a:ext cx="2860675" cy="709295"/>
          </a:xfrm>
          <a:prstGeom prst="rect">
            <a:avLst/>
          </a:prstGeom>
        </p:spPr>
      </p:pic>
      <p:pic>
        <p:nvPicPr>
          <p:cNvPr id="6" name="Picture 5" descr="Ansible-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65" y="2560320"/>
            <a:ext cx="4799965" cy="175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Kingsoft Office WPP</Application>
  <PresentationFormat>Widescreen</PresentationFormat>
  <Paragraphs>70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fabiom</dc:creator>
  <cp:lastModifiedBy>fabiom</cp:lastModifiedBy>
  <cp:revision>49</cp:revision>
  <dcterms:created xsi:type="dcterms:W3CDTF">2018-02-02T01:30:58Z</dcterms:created>
  <dcterms:modified xsi:type="dcterms:W3CDTF">2018-02-02T01:30:58Z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